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8" r:id="rId3"/>
    <p:sldId id="261" r:id="rId4"/>
    <p:sldId id="257" r:id="rId5"/>
    <p:sldId id="259" r:id="rId6"/>
    <p:sldId id="260" r:id="rId7"/>
    <p:sldId id="262" r:id="rId8"/>
    <p:sldId id="263" r:id="rId9"/>
    <p:sldId id="264" r:id="rId10"/>
    <p:sldId id="265" r:id="rId11"/>
    <p:sldId id="278" r:id="rId12"/>
    <p:sldId id="281" r:id="rId13"/>
    <p:sldId id="282" r:id="rId14"/>
    <p:sldId id="283" r:id="rId15"/>
    <p:sldId id="284" r:id="rId16"/>
    <p:sldId id="285" r:id="rId17"/>
    <p:sldId id="286" r:id="rId18"/>
    <p:sldId id="290" r:id="rId19"/>
    <p:sldId id="291" r:id="rId20"/>
    <p:sldId id="292" r:id="rId21"/>
    <p:sldId id="293" r:id="rId22"/>
    <p:sldId id="297" r:id="rId23"/>
    <p:sldId id="296" r:id="rId24"/>
    <p:sldId id="294" r:id="rId25"/>
    <p:sldId id="266" r:id="rId26"/>
    <p:sldId id="268" r:id="rId27"/>
    <p:sldId id="272" r:id="rId28"/>
    <p:sldId id="277" r:id="rId29"/>
    <p:sldId id="271" r:id="rId30"/>
    <p:sldId id="269" r:id="rId31"/>
    <p:sldId id="303" r:id="rId32"/>
    <p:sldId id="315" r:id="rId33"/>
    <p:sldId id="318" r:id="rId34"/>
    <p:sldId id="317" r:id="rId35"/>
    <p:sldId id="316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02" r:id="rId44"/>
    <p:sldId id="295" r:id="rId45"/>
    <p:sldId id="320" r:id="rId46"/>
    <p:sldId id="322" r:id="rId47"/>
    <p:sldId id="321" r:id="rId48"/>
    <p:sldId id="319" r:id="rId49"/>
    <p:sldId id="274" r:id="rId50"/>
    <p:sldId id="273" r:id="rId51"/>
    <p:sldId id="276" r:id="rId52"/>
    <p:sldId id="299" r:id="rId53"/>
    <p:sldId id="300" r:id="rId54"/>
    <p:sldId id="301" r:id="rId55"/>
    <p:sldId id="275" r:id="rId56"/>
    <p:sldId id="298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1E9"/>
    <a:srgbClr val="FDF3ED"/>
    <a:srgbClr val="FCF0E8"/>
    <a:srgbClr val="E7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3" autoAdjust="0"/>
    <p:restoredTop sz="95256" autoAdjust="0"/>
  </p:normalViewPr>
  <p:slideViewPr>
    <p:cSldViewPr snapToGrid="0">
      <p:cViewPr varScale="1">
        <p:scale>
          <a:sx n="113" d="100"/>
          <a:sy n="113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9B78B-457E-90AC-02B1-0DE3F19AD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0A050A-3185-BFB7-8020-D227309C0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877EC2-6D90-CD1E-3A4A-CCDD6217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A3B39-9996-47F6-45E4-464BDF2E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9945A4-2300-38F7-60D9-B16859F5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9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BB5E1-4CAE-2BF9-4B7B-1B4FFE24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3ABE6B-13D2-04F2-12C7-C22DF936B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5FFCDD-9497-42A3-4F93-39343905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503561-E274-3BDA-309E-DD1DA9F8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51874D-A289-1831-5CA8-48645AB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9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35174F-1E17-EC10-CD44-63BBDBAEA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7C489D-C5BA-8A3D-E9D3-93E1F3806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6D5D16-60FF-DFDF-061E-4521816E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033F10-0EC0-BC0B-30F1-079CD0A3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8BB894-78E3-6899-F807-15D75926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4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9E4D7-5783-1DA0-63D7-70DDC5EF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FCA01-0681-A573-A368-2F497410D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DFF06F-881B-1414-9C45-2AD04764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9E7313-93E5-4BBD-028E-7393BAF1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BBE25C-7969-998C-8068-CBB4C129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72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55FC0-EAC9-4006-78C9-485B926B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22DF0A-6E79-6A03-C8C0-1E42ECE7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A8865B-908B-BC62-9B18-EF22614B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553FC-104A-6A10-7DF7-75A55900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72C49-C166-D98E-7568-0759ED73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976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0E295-08EB-BDAB-EFD9-ACAA1C35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3A5E9F-B8B4-E7C9-31FF-B0EB9AF87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7EEB51-FFD7-A091-0D59-00F84D160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7A28A4-32C6-AE29-8C34-1CC9026E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17472F-7F41-3813-CD43-F789E3CC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4F3BB2-2097-EE85-0DE9-29E4BD59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59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D4B01-9F88-ED4D-CECC-0EFCD2BA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0C9D51-17B1-EE41-8E90-27C3A37D8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E2862D-01D6-3F27-5301-BC720EFDB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46C2A8F-EBAA-586F-CD01-4AAA5D602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6325A9-8438-A61A-CBA9-428593387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839BEBC-D638-4057-5A33-C16F8C0A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8CFD02-8A01-D7E5-773E-194F6A3B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D885E5-7664-293F-866F-33D75006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61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03AB6-9C97-DB58-C297-FC72FEB8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483C23-B4F2-6F91-3B6C-EB58C405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0EE6F3-529B-68E7-B15A-D6110486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0C1FC1-7D93-7566-8F41-FC82E00A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92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B9988A-6742-12C3-68EB-1B63214C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4DA2A8-06E3-C7CF-57D3-B9A99E67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322C9C-9851-532D-3A58-8DD802EC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1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2A7D2-52D7-C10F-5B40-128A90E6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5EBC3-EBA9-8349-8680-BC77EDA8F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7AC371-AF12-CAB8-4CE5-64852BBB6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124B89-C1EE-54F1-98CC-69EDB547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207D12-1A79-CE5C-C258-8C5DA802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070FA0-0E55-183D-FA6D-A431C0B6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99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3A776-3329-CF3D-2A3F-6EF48BA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0E6688-F308-F73A-7ABA-BE7F31538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A8491A-B6E5-E13A-76F4-5A19E557F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0DEBCD-7D1B-C38C-FFD6-7619697D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00940C-25B1-B565-0989-8048385A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927A57-B386-4326-2DF8-FF34F92B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19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1DC32-D998-6610-3B77-E6C6F87A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6F201F-509B-9510-58E0-082B3B7A4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7F0447-5AF0-17CB-E497-419F0D665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DBD32F-3E51-84D2-93C3-F9F6C6F39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D7A5FE-AF2D-3F9E-E556-27EEA032D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19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,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hyperlink" Target="https://www.dvddom.ru/dvd/3d-dvd/" TargetMode="External"/><Relationship Id="rId4" Type="http://schemas.openxmlformats.org/officeDocument/2006/relationships/hyperlink" Target="https://www.dvddom.ru/dv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hyperlink" Target="https://www.dvddom.ru/blu-ray/3d-blu-ray/" TargetMode="External"/><Relationship Id="rId4" Type="http://schemas.openxmlformats.org/officeDocument/2006/relationships/hyperlink" Target="https://www.dvddom.ru/blu-ray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dvddom.ru/dvd/indiana-dzhons-i-koleso-sudby-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hyperlink" Target="https://www.dvddom.ru/dvd/vyzov-2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dvddom.ru/" TargetMode="External"/><Relationship Id="rId4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internet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otvet@dvddom.r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liveinternet.r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DC34-F422-4F9D-842E-9FE156622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942" y="781235"/>
            <a:ext cx="10160000" cy="3382392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br>
              <a:rPr lang="ru-RU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ru-RU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Дипломный проект:</a:t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Тестирование сайта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</a:t>
            </a:r>
            <a:br>
              <a:rPr lang="ru-RU" b="1" dirty="0">
                <a:solidFill>
                  <a:schemeClr val="bg2">
                    <a:lumMod val="25000"/>
                  </a:schemeClr>
                </a:solidFill>
              </a:rPr>
            </a:br>
            <a:endParaRPr lang="ru-RU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640978-5747-495B-9213-54EF37F00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3584" y="4589755"/>
            <a:ext cx="3234348" cy="1667111"/>
          </a:xfrm>
          <a:solidFill>
            <a:srgbClr val="FCF0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Группа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QA-213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Сысуева Елена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Кокурина Светлана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Александрович Александр</a:t>
            </a:r>
          </a:p>
          <a:p>
            <a:pPr algn="l">
              <a:lnSpc>
                <a:spcPts val="1600"/>
              </a:lnSpc>
            </a:pP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</a:rPr>
              <a:t>Кашапов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 Эльдар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10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5">
            <a:extLst>
              <a:ext uri="{FF2B5EF4-FFF2-40B4-BE49-F238E27FC236}">
                <a16:creationId xmlns:a16="http://schemas.microsoft.com/office/drawing/2014/main" id="{A82E8C84-B8B2-4CDE-8A3C-41D455E80290}"/>
              </a:ext>
            </a:extLst>
          </p:cNvPr>
          <p:cNvSpPr txBox="1">
            <a:spLocks/>
          </p:cNvSpPr>
          <p:nvPr/>
        </p:nvSpPr>
        <p:spPr>
          <a:xfrm>
            <a:off x="420950" y="374004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Header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 -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Passed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9444F-7781-4860-81A8-A431043C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5" y="1083076"/>
            <a:ext cx="10515600" cy="55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1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8C296-0E1E-4BFB-B885-B9849A04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4" y="1166343"/>
            <a:ext cx="10931372" cy="4251451"/>
          </a:xfrm>
          <a:prstGeom prst="rect">
            <a:avLst/>
          </a:prstGeom>
        </p:spPr>
      </p:pic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81476B9C-2289-4DEA-8AA1-479D68D06AD8}"/>
              </a:ext>
            </a:extLst>
          </p:cNvPr>
          <p:cNvSpPr txBox="1">
            <a:spLocks/>
          </p:cNvSpPr>
          <p:nvPr/>
        </p:nvSpPr>
        <p:spPr>
          <a:xfrm>
            <a:off x="527481" y="476064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Header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- Failed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7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79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Базовая XSS инъекция (Basic XSS) – тестирование безопасности в поле Поиска товаров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Для проверки возможности запуска сторонних скриптов через любое поле ввода можно использовать такую базовую XSS-инъекцию, как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alert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('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xss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');&lt;/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или просто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сайт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https://www.dvddom.ru/,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 не авторизован, находится в поле поиска (Введите запрос...)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Ввести в поле Поиска скрипт 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alert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('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xss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');&lt;/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&gt;, кликнуть кнопку "Найти“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Запуск скрипта неуспешен, выводится сообщение "По вашему запросу ничего не найдено"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F83A82-816C-4283-9861-E80B1C8DCD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673" y="3022233"/>
            <a:ext cx="9800638" cy="34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257259"/>
            <a:ext cx="11380305" cy="2409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1.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Контактный телефон 8 (800) 555-3274 - не осуществляется звонок с сайта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сайта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контактный телефон 8(800)555-3274 в шапке сайта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клике на номер телефона предлагается выбрать приложение для осуществления звонка, звонок с сайта успешен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Номер телефона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кликабелен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при клике на него ничего не происходит, функционал работает не корректно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-звонок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сайта не осуществляется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CDC450-61C5-4D91-A02B-1AFC3DC3FE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6497" y="2242947"/>
            <a:ext cx="11579006" cy="389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05847" y="217503"/>
            <a:ext cx="11380305" cy="230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2.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Имя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Имя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ввести не валидное значение, например,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 123№,%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(скрипт, тег, недопустимые символы), заполнить поля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Пароль и Антиспам-защита валидными значениями, кликнуть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Имя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подсвечено красным, отобразилась информация о некорректном значении в поле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 валидным значением в поле Имя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D3F855-B2B6-4995-A82F-ED5529B7D8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20426" y="2521532"/>
            <a:ext cx="9215023" cy="42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3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253194"/>
            <a:ext cx="11380305" cy="31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Нет онлайн проверки совпадения паролей в форме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Заполнить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Пароль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валидным значением, в поле "Подтвердите пароль" ввести другое значение пароля, перейти в поле для ввода кода Антиспам-защиты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Поле "Подтвердить пароль" подсвечено красным, появилось сообщение, что введенные пароли не совпадают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Отсутствует онлайн проверка совпадения паролей. После ввода кода Антиспам-защиты и клике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- поле "Подтвердить пароль" пустое, информации об ошибке несовпадения паролей нет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A0A15E-6A49-4190-9B18-A3DDFA6BF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331" y="2822935"/>
            <a:ext cx="7767962" cy="39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294525"/>
            <a:ext cx="11380305" cy="343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4.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Email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ввести не валидное значение, например, "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Проверкаf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@-azbukaФ-.ru", заполнить все другие обязательные поля валидными значениями (Пароль, Антиспам-защита), поле Имя оставить пустым, кликнуть на кнопку Регистрация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Регистрация неуспешна,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подсвечено красным, под полем сообщение, что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-адрес введен неправильно с указанием перечня допустимых значений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 валидным значением в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при переходе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Мой профиль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заполнены поля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и Имя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3F1A1-3B72-432C-B83D-DF9CA75AA6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17072" y="3089429"/>
            <a:ext cx="6922265" cy="37338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DE9ACC8-CC0A-4DDC-8B9D-26A07D762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B8D95C1-9882-455A-B754-F006B1D755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721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4.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Email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9F0E7-D2A8-4D2D-9133-14E79B74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5" y="1057274"/>
            <a:ext cx="10660158" cy="55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05847" y="253400"/>
            <a:ext cx="11380305" cy="291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Ненадежный пароль в форме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Заполнить все обязательные поля валидными значениями, в поле Пароль ввести простой пароль из 5 цифр, например 12345, повторить его в поле Подтвердите пароль, кликнуть на кнопку Регистрация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Регистрация не успешна, поля для ввода и подтверждения пароля подсвечены красным, появилось текстовое сообщение с требованиями к надежному паролю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ненадежным паролем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38884-FF1A-4B87-9CAF-EA37A1AE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8" y="2858611"/>
            <a:ext cx="7503719" cy="39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3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05847" y="221563"/>
            <a:ext cx="11380305" cy="2956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6.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Проверка поля Антиспам-защита формы регистрации пользователя - не выводится сообщение о неверном антиспам коде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"Антиспам-защита", ввести неверный код с картинки, кликнуть на кнопку Регистрация.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Пользователю отображается информация о неверно введенном антиспам коде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.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Ошибка о неверном антиспам коде не выводится, пользователь возвращается на форму регистрации, поле Подтверждения пароля пустое, пользователю необходимо повторно подтвердить пароль и ввести новый антиспам код.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82715-6D24-41BB-93B3-3D414E425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566" y="2860381"/>
            <a:ext cx="7440067" cy="38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2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886553-4B38-4163-A8DE-990DC5A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41" y="688009"/>
            <a:ext cx="4008506" cy="4807270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pPr lvl="0">
              <a:spcBef>
                <a:spcPts val="1800"/>
              </a:spcBef>
            </a:pPr>
            <a:r>
              <a:rPr lang="ru-RU" sz="22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Назначение сайта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ru-RU" sz="22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Розничный интернет-магазин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DVD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 Ray 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CD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дисков, широкий ассортимент - более 10 000 наименований различной тематики (музыка, фильмы,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игры и др.)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Оформить заказ можно за 30 секунд, обработка заказа занимает около 15 минут, доставка в минимальные сроки и удобное время - курьерской службой или Почтой России.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клиентов действует система накопительных скидок, акции и распродажи.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51875C-2800-4636-AD90-5776A91D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182" y="1941626"/>
            <a:ext cx="7553462" cy="436880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68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558247" y="122956"/>
            <a:ext cx="11380305" cy="2353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7.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Неполный текст подсказки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в поле Антиспам-защита формы регистрации 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Формы регистрации "Антиспам-защита", ознакомиться с подсказкой - что необходимо вводить в поле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 поле "Антиспам-защита" отображается подсказка - "Введите код с изображения"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Текст подсказки не помещается в поле "Антиспам-защита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ACF252-F0D4-4C39-BCD8-8F0ADB7BF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231" y="2190565"/>
            <a:ext cx="8984606" cy="463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8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4678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Кросс-браузерное тестирование - </a:t>
            </a:r>
            <a:r>
              <a:rPr lang="ru-RU" sz="2000" b="1" u="none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контактный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телефон 8 (800) 555-3274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авторизован, находится на главной странице сайта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https://www.dvddom.ru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контактный телефон 8(800)555-3274 в шапке сайта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u="sng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Используемые браузеры: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Google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119.0.6045.106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 бит)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Firefox версии 119.0 (32-разрядный)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Microsoft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Edge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119.0.2151.44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(64-разрядная версия)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alt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Исследована десктопная версия сайта и мобильная (телефон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HUAWEI P smart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OC Android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9)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клике на номер телефона пользователю предлагается выбрать приложение для осуществления звонка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выводится соответствующее  модальное окно, после выбора приложения звонок успешен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десктопной версии </a:t>
            </a: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браузерах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Яндекс и Edge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 предлагается выбрать приложение для осуществления звонка, в браузере Firefox выводится модальное окно для выбора приложения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478530" algn="l"/>
              </a:tabLst>
              <a:defRPr/>
            </a:pP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DAC8A-321E-40E5-8EBE-3B193082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60" y="4198255"/>
            <a:ext cx="8272015" cy="255341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299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86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Кросс-браузерное тестирование - </a:t>
            </a:r>
            <a:r>
              <a:rPr lang="ru-RU" sz="2000" b="1" u="none" dirty="0">
                <a:solidFill>
                  <a:schemeClr val="accent1">
                    <a:lumMod val="75000"/>
                  </a:schemeClr>
                </a:solidFill>
                <a:latin typeface="Calibri" panose="020F0502020204030204"/>
                <a:cs typeface="Calibri Light" panose="020F0302020204030204" pitchFamily="34" charset="0"/>
              </a:rPr>
              <a:t>контактный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телефон 8 (800) 555-3274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1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мобильной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версии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телефон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HUAWEI P smart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OC Android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9)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выводится модальное окно для выбора приложения для осуществления звонка, звонок успешно осуществляется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478530" algn="l"/>
              </a:tabLst>
              <a:defRPr/>
            </a:pP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9C396-F20C-4F46-96CF-262AB839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3" y="1430001"/>
            <a:ext cx="2541784" cy="51108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4BD281-FC44-4EBD-AAFE-450D28CBE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73" y="1430001"/>
            <a:ext cx="2576133" cy="5110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1C873D-6811-432A-831C-99B21C0C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29" y="1430001"/>
            <a:ext cx="2548430" cy="51108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FFA060-1597-4E08-A703-D0BB0E783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082" y="1430001"/>
            <a:ext cx="2541784" cy="51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44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5479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Сценарий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автотеста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Добавление товаров в Корзину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SeleniumIDE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)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Открыть главную страницу сайта </a:t>
            </a: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товар - диск на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“Индиана Джонс и Колесо судьбы”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Указать количество товара = 2 шт.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Кликнуть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корзину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в раздел “Новинки”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dvddom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novinki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товар – диск на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“Папины дочки Новые (20 серий)”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Указать количество товара = 2 шт.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Кликнуть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корзину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в “Корзину” https://www.dvddom.ru/cart/, просмотреть добавленные товары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успешном прогоне скрипта выводится сообщение: “Товары добавлены в корзину! Поздравляем!”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Результат прогона - 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PASSED</a:t>
            </a:r>
            <a:endParaRPr kumimoji="0" lang="ru-RU" sz="2000" b="1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highlight>
                <a:srgbClr val="00FF00"/>
              </a:highlight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4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57E3D-37AD-4E3E-8957-01D0A71A78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1538" y="901081"/>
            <a:ext cx="11173385" cy="54599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76096-157A-40C0-9ACE-9FBB4C88657F}"/>
              </a:ext>
            </a:extLst>
          </p:cNvPr>
          <p:cNvSpPr txBox="1"/>
          <p:nvPr/>
        </p:nvSpPr>
        <p:spPr>
          <a:xfrm>
            <a:off x="192575" y="382798"/>
            <a:ext cx="11380305" cy="1036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Результат прогона в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SeleniumIDE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34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53B711D-E4B1-473A-B418-3159C12C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3" y="99472"/>
            <a:ext cx="10515600" cy="96414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левого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BBFADB-8364-4176-A25B-2507ECEE2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" y="1063614"/>
            <a:ext cx="11191299" cy="545383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EA7A61-12A5-4245-A892-2CA19461D5A5}"/>
              </a:ext>
            </a:extLst>
          </p:cNvPr>
          <p:cNvSpPr/>
          <p:nvPr/>
        </p:nvSpPr>
        <p:spPr>
          <a:xfrm>
            <a:off x="4346816" y="1845722"/>
            <a:ext cx="1066800" cy="677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451A8BF0-59C7-4C15-B05F-A4D345B80F81}"/>
              </a:ext>
            </a:extLst>
          </p:cNvPr>
          <p:cNvCxnSpPr/>
          <p:nvPr/>
        </p:nvCxnSpPr>
        <p:spPr>
          <a:xfrm flipH="1">
            <a:off x="5520267" y="1629833"/>
            <a:ext cx="575733" cy="347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6649A0-568E-400B-A91B-941BB5DFA22D}"/>
              </a:ext>
            </a:extLst>
          </p:cNvPr>
          <p:cNvCxnSpPr>
            <a:cxnSpLocks/>
          </p:cNvCxnSpPr>
          <p:nvPr/>
        </p:nvCxnSpPr>
        <p:spPr>
          <a:xfrm flipH="1">
            <a:off x="2785533" y="2327285"/>
            <a:ext cx="524933" cy="25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71802DA-D10D-499F-89B4-A23FFD608846}"/>
              </a:ext>
            </a:extLst>
          </p:cNvPr>
          <p:cNvCxnSpPr/>
          <p:nvPr/>
        </p:nvCxnSpPr>
        <p:spPr>
          <a:xfrm flipH="1">
            <a:off x="2633132" y="1547271"/>
            <a:ext cx="457200" cy="258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24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1B47B7-13CA-4DC6-981E-67AEC7338F39}"/>
              </a:ext>
            </a:extLst>
          </p:cNvPr>
          <p:cNvSpPr txBox="1"/>
          <p:nvPr/>
        </p:nvSpPr>
        <p:spPr>
          <a:xfrm>
            <a:off x="262465" y="247134"/>
            <a:ext cx="3937001" cy="598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Дефекты  левого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07000"/>
              </a:lnSpc>
              <a:defRPr/>
            </a:pPr>
            <a:endParaRPr lang="ru-RU" sz="1600" b="1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Предусловие:</a:t>
            </a:r>
            <a:br>
              <a:rPr lang="ru-RU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endParaRPr lang="ru-RU" sz="1600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Шаги: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Кликнуть на вкладку "DVD" меню категории</a:t>
            </a: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ОР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- Пользователь перешел на страницу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 с информацией об имеющихся товарах в категории DVD</a:t>
            </a: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ФР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- Пользователю необходимо дополнительно выбрать подкатегорию из категории DVD, после этого произойдет переход на страницу с DVD фильмами и выбранной категорией,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https://www.dvddom.ru/dvd/3d-dvd/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а также возможно вернуться на DVD категорию через "хлебные крошки</a:t>
            </a: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07000"/>
              </a:lnSpc>
              <a:defRPr/>
            </a:pPr>
            <a:endParaRPr lang="ru-RU" sz="1600" b="1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558A03-42AC-4EA0-9581-D4AF19775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67" y="1394443"/>
            <a:ext cx="7188200" cy="43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69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B80FF2-1AAD-4495-A7DA-79051CC7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82875"/>
            <a:ext cx="9406466" cy="5368724"/>
          </a:xfrm>
          <a:prstGeom prst="rect">
            <a:avLst/>
          </a:prstGeom>
        </p:spPr>
      </p:pic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363D62B-764E-425E-B198-2253CE8B8CAD}"/>
              </a:ext>
            </a:extLst>
          </p:cNvPr>
          <p:cNvSpPr txBox="1">
            <a:spLocks/>
          </p:cNvSpPr>
          <p:nvPr/>
        </p:nvSpPr>
        <p:spPr>
          <a:xfrm>
            <a:off x="450969" y="30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r>
              <a:rPr lang="ru-RU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br>
              <a:rPr lang="ru-RU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Зафиксированы в баг-трекинговой системе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Redmine</a:t>
            </a:r>
            <a:br>
              <a:rPr lang="ru-RU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750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10A46-7D91-4312-BBB4-5E946B62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39" y="194731"/>
            <a:ext cx="4121345" cy="6392335"/>
          </a:xfrm>
        </p:spPr>
        <p:txBody>
          <a:bodyPr>
            <a:normAutofit/>
          </a:bodyPr>
          <a:lstStyle/>
          <a:p>
            <a: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</a:t>
            </a: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вкладку "Blue-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" меню категории</a:t>
            </a:r>
            <a:b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 -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страницу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https://www.dvddom.ru/blu-ray/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 с информацией об имеющихся товарах в категории Blue-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 -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Blu-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после этого произойдет переход на страницу с Blu-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фильмами и выбранной категорией,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https://www.dvddom.ru/blu-ray/3d-blu-ray/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а также возможно вернуться на Blu-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категорию через "хлебные крошки"</a:t>
            </a:r>
            <a:b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endParaRPr lang="ru-RU" sz="1600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EE9D60-4F77-4F87-B9F7-6CD2B59E8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17" y="643467"/>
            <a:ext cx="8015709" cy="491913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E560255-EBF3-4F88-82D7-DCBA017F2917}"/>
              </a:ext>
            </a:extLst>
          </p:cNvPr>
          <p:cNvSpPr/>
          <p:nvPr/>
        </p:nvSpPr>
        <p:spPr>
          <a:xfrm>
            <a:off x="4377417" y="3335867"/>
            <a:ext cx="626534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94C663-BB2B-41D1-A440-0A00DA3C1E51}"/>
              </a:ext>
            </a:extLst>
          </p:cNvPr>
          <p:cNvSpPr/>
          <p:nvPr/>
        </p:nvSpPr>
        <p:spPr>
          <a:xfrm>
            <a:off x="6502400" y="1032932"/>
            <a:ext cx="533400" cy="262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6BBA4B7-9DA3-4450-8732-5590E8094F30}"/>
              </a:ext>
            </a:extLst>
          </p:cNvPr>
          <p:cNvSpPr/>
          <p:nvPr/>
        </p:nvSpPr>
        <p:spPr>
          <a:xfrm>
            <a:off x="6091766" y="3335867"/>
            <a:ext cx="770467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EB3D56E-56F7-46BA-8C16-4BCFB9BEB2D9}"/>
              </a:ext>
            </a:extLst>
          </p:cNvPr>
          <p:cNvCxnSpPr/>
          <p:nvPr/>
        </p:nvCxnSpPr>
        <p:spPr>
          <a:xfrm flipH="1">
            <a:off x="5003951" y="2988733"/>
            <a:ext cx="304649" cy="347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0DBB5E2-4879-4F89-82E9-60B5E8088B2F}"/>
              </a:ext>
            </a:extLst>
          </p:cNvPr>
          <p:cNvCxnSpPr/>
          <p:nvPr/>
        </p:nvCxnSpPr>
        <p:spPr>
          <a:xfrm flipH="1" flipV="1">
            <a:off x="7120467" y="1295399"/>
            <a:ext cx="643466" cy="1778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C43B25E-2E76-4AE3-87EC-B2ED5AB8EAE8}"/>
              </a:ext>
            </a:extLst>
          </p:cNvPr>
          <p:cNvCxnSpPr/>
          <p:nvPr/>
        </p:nvCxnSpPr>
        <p:spPr>
          <a:xfrm flipH="1" flipV="1">
            <a:off x="6769100" y="3742267"/>
            <a:ext cx="190500" cy="406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9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A9FD3A-0465-4A6B-8BBE-E9E9069D7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9" y="1185334"/>
            <a:ext cx="10098497" cy="5062749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F97C8F0-EBCA-45A7-AD38-6CB4E551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69" y="306219"/>
            <a:ext cx="10515600" cy="1325563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Redmine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81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8CF21-CADB-4D1A-9815-F3CFB5F63CF0}"/>
              </a:ext>
            </a:extLst>
          </p:cNvPr>
          <p:cNvSpPr txBox="1"/>
          <p:nvPr/>
        </p:nvSpPr>
        <p:spPr>
          <a:xfrm>
            <a:off x="306457" y="2217521"/>
            <a:ext cx="11579086" cy="32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endParaRPr lang="ru-RU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300"/>
              </a:spcAft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Целью тестирования является оценка работоспособности сайта, его основных функциональных элементов, удовлетворение сайта требованиям конечных потребителей с точки зрения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UX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анализ результатов тестирования, и как итог - составление отчета о тестировании командой проекта.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17E1-AC16-4AAE-B97D-7D0DDBB51903}"/>
              </a:ext>
            </a:extLst>
          </p:cNvPr>
          <p:cNvSpPr txBox="1"/>
          <p:nvPr/>
        </p:nvSpPr>
        <p:spPr>
          <a:xfrm>
            <a:off x="306457" y="1732040"/>
            <a:ext cx="7474643" cy="584775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Цели и ожидаемые итоги тестирования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126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D799B4-BFD2-4E96-AFC2-DFCBF3C7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1" y="1351065"/>
            <a:ext cx="11383384" cy="415586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966A8A26-96E7-4C94-86C2-5A70609A1C07}"/>
              </a:ext>
            </a:extLst>
          </p:cNvPr>
          <p:cNvSpPr txBox="1">
            <a:spLocks/>
          </p:cNvSpPr>
          <p:nvPr/>
        </p:nvSpPr>
        <p:spPr>
          <a:xfrm>
            <a:off x="356795" y="505347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Контент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</a:p>
        </p:txBody>
      </p:sp>
    </p:spTree>
    <p:extLst>
      <p:ext uri="{BB962C8B-B14F-4D97-AF65-F5344CB8AC3E}">
        <p14:creationId xmlns:p14="http://schemas.microsoft.com/office/powerpoint/2010/main" val="396979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966A8A26-96E7-4C94-86C2-5A70609A1C07}"/>
              </a:ext>
            </a:extLst>
          </p:cNvPr>
          <p:cNvSpPr txBox="1">
            <a:spLocks/>
          </p:cNvSpPr>
          <p:nvPr/>
        </p:nvSpPr>
        <p:spPr>
          <a:xfrm>
            <a:off x="356795" y="505347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Footer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07C2FD-056A-44F1-8B9C-3BA9EB59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1" y="1308779"/>
            <a:ext cx="11512475" cy="46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7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7F29C1E-C1D4-84B8-2D2C-231D282B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96" y="631353"/>
            <a:ext cx="2883160" cy="6206550"/>
          </a:xfrm>
        </p:spPr>
        <p:txBody>
          <a:bodyPr>
            <a:normAutofit fontScale="90000"/>
          </a:bodyPr>
          <a:lstStyle/>
          <a:p>
            <a:pPr algn="l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КОНТЕНТ САЙТА</a:t>
            </a:r>
            <a:br>
              <a:rPr lang="ru-RU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 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Переход на карточку товара 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https://www.dvddom.ru/dvd/indiana-dzhons-i-koleso-sudby-/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1.Пользователь зарегистрирован на сайте и авторизован, находится на главной странице 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2.Кликнуть предпросмотр карточки товара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открытие модального окна с описанием товара.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в открытом модальном окне текст выходит за его пределы.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Окружение: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Windows 11 Домашняя для одного языка, версия 22H2, сборка 22621.2283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Браузер: Microsoft Edge Версия 118.0.2088.76 (Официальная сборка) (64-разрядная версия)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endParaRPr lang="ru-RU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Рисунок 6" descr="Изображение выглядит как текст, снимок экрана, программное обеспечение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FB2EF742-4500-A3F8-40A5-075215765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3" y="0"/>
            <a:ext cx="8209501" cy="359731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144B198-E6D5-9DC1-51C1-DED1D3704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4" y="3597310"/>
            <a:ext cx="8209502" cy="32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94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27961-A686-59F7-3A5C-045F1651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1" y="349184"/>
            <a:ext cx="10515600" cy="779820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контента сайта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4F5876-29A2-4217-D2C1-FFA0C6B5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42" y="1129004"/>
            <a:ext cx="10795518" cy="53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4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8B666-47C5-F946-EE9D-9B69C372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6" y="190227"/>
            <a:ext cx="2763943" cy="6672628"/>
          </a:xfrm>
        </p:spPr>
        <p:txBody>
          <a:bodyPr>
            <a:normAutofit fontScale="90000"/>
          </a:bodyPr>
          <a:lstStyle/>
          <a:p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КОНТЕНТ САЙТА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 </a:t>
            </a:r>
            <a:b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Переход на карточку товара 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https://www.dvddom.ru/dvd/vyzov-2/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1.переход на карточку товара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2.нажать кнопку "купить в один клик"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3.оформить заказ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оформление товара с корректными данными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при оформлении заказа не работает валидация формы заполнения, при этом успешно оформляет заказ.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Окружение: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Windows 11 Домашняя для одного языка, версия 22H2, сборка 22621.2283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Браузер: Microsoft Edge Версия 118.0.2088.76 (Официальная сборка) (64-разрядная версия)</a:t>
            </a:r>
            <a:b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</a:br>
            <a:endParaRPr lang="ru-RU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D968AD9E-BCB0-D83C-3C91-0C9A0C7E2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50" y="75876"/>
            <a:ext cx="4586706" cy="327692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программное обеспечение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5FB1BF11-4DC1-94A5-2079-0115477DD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55" y="75876"/>
            <a:ext cx="4586705" cy="327692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программное обеспечение, веб-страница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65596D4B-D9F9-30BD-8A03-932DFB001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5" y="3429000"/>
            <a:ext cx="6926317" cy="34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9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A3644-DE4E-6E87-FCCA-5066A8D3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4157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контента сайта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A4622D-F9C3-D914-64F0-227486D2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13" y="862122"/>
            <a:ext cx="9869528" cy="562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37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966A8A26-96E7-4C94-86C2-5A70609A1C07}"/>
              </a:ext>
            </a:extLst>
          </p:cNvPr>
          <p:cNvSpPr txBox="1">
            <a:spLocks/>
          </p:cNvSpPr>
          <p:nvPr/>
        </p:nvSpPr>
        <p:spPr>
          <a:xfrm>
            <a:off x="356795" y="505347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Липкая лента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footer-pane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2C5AB3-2C91-4363-BA3C-1F351F58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49" y="1291223"/>
            <a:ext cx="11390556" cy="48768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52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91" y="1"/>
            <a:ext cx="8439509" cy="349369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90" y="3493699"/>
            <a:ext cx="8439509" cy="3374463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22207" y="175344"/>
            <a:ext cx="3492261" cy="652738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Липкая лента 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Переход на страницу Товары для сравнения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Тестовая среда: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ОС - Windows. Браузер </a:t>
            </a:r>
            <a:r>
              <a:rPr lang="ru-RU" sz="13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Chrome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- Версия 118.0.5993.120 (Официальная сборка), (64 бит)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 Кликнуть на иконку на товаре "К сравнению".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 Кликнуть на вкладку в липкой ленте "Товары для сравнения".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 Перейти на страницу "Товары для сравнения".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При добавлении товаров в закладки, на вкладке "Товары для сравнения" меняется число товаров. При нажатии на вкладку "Товары для сравнения", выполняется переход на страницу с закладками, при этом липкая лента не исчезает. Товары добавленные в закладку присутствуют на странице.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На странице "Товары для сравнения" не корректно выставлен </a:t>
            </a:r>
            <a:r>
              <a:rPr lang="ru-RU" sz="13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border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, из-за чего не удобно сравнивать товары, для просмотра каждого приходиться спускаться вниз и передвигать ползунок.</a:t>
            </a:r>
          </a:p>
        </p:txBody>
      </p:sp>
    </p:spTree>
    <p:extLst>
      <p:ext uri="{BB962C8B-B14F-4D97-AF65-F5344CB8AC3E}">
        <p14:creationId xmlns:p14="http://schemas.microsoft.com/office/powerpoint/2010/main" val="1389940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793922" y="156529"/>
            <a:ext cx="11195650" cy="549275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 липкой ленты 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22" y="724618"/>
            <a:ext cx="10604155" cy="6133381"/>
          </a:xfrm>
          <a:prstGeom prst="rect">
            <a:avLst/>
          </a:prstGeom>
        </p:spPr>
      </p:pic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15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22207" y="175344"/>
            <a:ext cx="4027099" cy="652738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Липкая лента 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Переход на страницу Просмотренных товаров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b="1" dirty="0">
                <a:solidFill>
                  <a:srgbClr val="0070C0"/>
                </a:solidFill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Тестовая среда: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ОС - Windows. Браузер </a:t>
            </a:r>
            <a:r>
              <a:rPr lang="ru-RU" sz="13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Chrome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- Версия 118.0.5993.120 (Официальная сборка), (64 бит)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 Кликнуть на товар.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 Вернуться на стартовую страницу.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 Кликнуть вкладку "Просмотренные товары".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4. Перейти на страницу "Просмотренные товары".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 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После просмотра товара, на вкладке "Просмотренные товары" меняется число просмотренных товаров. При нажатии на вкладку "Просмотренные товары", выполняется переход на страницу с просмотренными товарами, при этом липкая лента не исчезает. Просмотренные товары присутствуют на странице.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 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После просмотра товара, на липкой ленте в главной странице не указывается количество просмотренных товаров. Всегда остаётся число 0. Но при переходе на страницу просмотренных товаров, уже показывает верное число.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14" y="21108"/>
            <a:ext cx="7680386" cy="32569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14" y="3278038"/>
            <a:ext cx="7680385" cy="35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BCDE9-8A5B-4105-9682-1BC2867E0B21}"/>
              </a:ext>
            </a:extLst>
          </p:cNvPr>
          <p:cNvSpPr txBox="1"/>
          <p:nvPr/>
        </p:nvSpPr>
        <p:spPr>
          <a:xfrm>
            <a:off x="1130749" y="184748"/>
            <a:ext cx="4648614" cy="461665"/>
          </a:xfrm>
          <a:prstGeom prst="rect">
            <a:avLst/>
          </a:prstGeom>
          <a:solidFill>
            <a:srgbClr val="FDF1E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Mind Map –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навигация по  сайту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EA7214-3BB0-460D-9009-8DFD6CAC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49" y="790112"/>
            <a:ext cx="10156053" cy="57211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34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791591" y="185374"/>
            <a:ext cx="10526265" cy="549275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 липкой ленты 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2" y="734646"/>
            <a:ext cx="10608816" cy="61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16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22207" y="175344"/>
            <a:ext cx="3194649" cy="652738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Липкая лента 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Переход в чат с оператором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Тестовая среда: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ОС - Windows. Браузер </a:t>
            </a:r>
            <a:r>
              <a:rPr lang="ru-RU" sz="13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Chrome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- Версия 118.0.5993.120 (Официальная сборка), (64 бит)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 Кликнуть на иконку "Чат с оператором".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 Написать простой текст (Добрый день).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 Кликнуть кнопку отправить.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 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Окно чата открыто. Сообщение успешно отправлено. Пришёл ответ.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 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Кнопка чата появляется не сразу, приходится ждать 30 секунд до её появления. Нет опознавательных знаков, что это чат с оператором, надпись появляется только после наведения курсора. Сообщения в чате отправляются исправно, но нет обратной связи с оператором.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55" y="175344"/>
            <a:ext cx="4419599" cy="28771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54" y="172365"/>
            <a:ext cx="4455544" cy="28801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231" y="3052482"/>
            <a:ext cx="7119668" cy="38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2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18827" y="185374"/>
            <a:ext cx="10499029" cy="549275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 липкой ленты 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43" y="734647"/>
            <a:ext cx="10499028" cy="61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98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766481"/>
            <a:ext cx="10165977" cy="5540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3882" y="258796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Результат </a:t>
            </a:r>
            <a:r>
              <a:rPr lang="ru-RU" sz="20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автотестирования</a:t>
            </a:r>
            <a:r>
              <a:rPr lang="ru-RU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формы регистрации </a:t>
            </a:r>
            <a:r>
              <a:rPr lang="en-GB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(Postman)</a:t>
            </a:r>
            <a:endParaRPr lang="ru-RU" sz="20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668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558247" y="496957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соответствия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фронтенда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и бэкенда при добавлении товара в корзину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Postman)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6" y="963022"/>
            <a:ext cx="11749177" cy="57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2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8A34A-58A9-4621-AEDD-47710280B9DE}"/>
              </a:ext>
            </a:extLst>
          </p:cNvPr>
          <p:cNvSpPr txBox="1"/>
          <p:nvPr/>
        </p:nvSpPr>
        <p:spPr>
          <a:xfrm>
            <a:off x="-1" y="496957"/>
            <a:ext cx="11990718" cy="70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соответствия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фронтенда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и бэкенда при добавлении товара в корзину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Postman)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1199008"/>
            <a:ext cx="11322423" cy="55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33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8A34A-58A9-4621-AEDD-47710280B9DE}"/>
              </a:ext>
            </a:extLst>
          </p:cNvPr>
          <p:cNvSpPr txBox="1"/>
          <p:nvPr/>
        </p:nvSpPr>
        <p:spPr>
          <a:xfrm>
            <a:off x="-1" y="496957"/>
            <a:ext cx="11990718" cy="70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соответствия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фронтенда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и бэкенда при добавлении товара в корзину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Postman)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187274"/>
            <a:ext cx="11685493" cy="52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36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8A34A-58A9-4621-AEDD-47710280B9DE}"/>
              </a:ext>
            </a:extLst>
          </p:cNvPr>
          <p:cNvSpPr txBox="1"/>
          <p:nvPr/>
        </p:nvSpPr>
        <p:spPr>
          <a:xfrm>
            <a:off x="-1" y="496957"/>
            <a:ext cx="11990718" cy="70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соответствия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фронтенда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и бэкенда при добавлении товара в корзину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Postman)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9" y="1199009"/>
            <a:ext cx="10932459" cy="525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70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283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липкости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“footer-pane”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 стилях значение параметра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position: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fixed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Если изменить значение на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static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то липкость пропадает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4328B3-2E06-40E5-8037-8C7561D6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62" y="1491449"/>
            <a:ext cx="9959275" cy="51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79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15E270-7DE8-446C-ACBD-BB8390967E76}"/>
              </a:ext>
            </a:extLst>
          </p:cNvPr>
          <p:cNvSpPr txBox="1"/>
          <p:nvPr/>
        </p:nvSpPr>
        <p:spPr>
          <a:xfrm>
            <a:off x="498429" y="1206073"/>
            <a:ext cx="11380304" cy="661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Данный документ содержит отчет о тестировании сайта DVDDOM.ru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u="sng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https://www.dvddom.ru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  составлены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тест-план,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Mind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чек-лист проверок, составлен и осуществлен прогон 42 ручных тест-кейсов и 3-х автоматизированных тестов.</a:t>
            </a: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отчете представлены 13 выявленных дефектов.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сновные функции сайта работают корректно, пользователь может ознакомиться с представленным товаром, добавить его в корзину и оформить заказ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необходимости доступна связь с продавцом через контактные данные (почта, чат с оператором). Интерфейс удобен для пользователя.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XO Thames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осуществлены следующие виды тестирования:</a:t>
            </a:r>
          </a:p>
          <a:p>
            <a:pPr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Функциональное тестирование – ручное и автоматизированное</a:t>
            </a:r>
          </a:p>
          <a:p>
            <a:pPr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Кросс-браузерное тестирование</a:t>
            </a:r>
          </a:p>
          <a:p>
            <a:pPr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производительности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было проведено в браузерах: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chrome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версии 116.0.5845.141 (Официальная сборка), (64 бит)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Firefox 72.0.2 (Официальная сборка) (64 бит)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Edge версии 116.0.1938.69 (Официальная сборка), (64-разрядная версия)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 Windows 10,11, 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OC Android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D46C5-D1C9-45FA-B899-67623A6A41CC}"/>
              </a:ext>
            </a:extLst>
          </p:cNvPr>
          <p:cNvSpPr txBox="1"/>
          <p:nvPr/>
        </p:nvSpPr>
        <p:spPr>
          <a:xfrm>
            <a:off x="313267" y="515756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1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09495C4-3FAD-44C9-949D-4D6447AD2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61" y="573203"/>
            <a:ext cx="1970842" cy="480131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План работ</a:t>
            </a:r>
            <a:endParaRPr lang="ru-RU" sz="2800" b="1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6CABFFA-F59E-4210-A43F-12BC0844D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43583"/>
              </p:ext>
            </p:extLst>
          </p:nvPr>
        </p:nvGraphicFramePr>
        <p:xfrm>
          <a:off x="675860" y="1233995"/>
          <a:ext cx="10731945" cy="4030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74194">
                  <a:extLst>
                    <a:ext uri="{9D8B030D-6E8A-4147-A177-3AD203B41FA5}">
                      <a16:colId xmlns:a16="http://schemas.microsoft.com/office/drawing/2014/main" val="1715662668"/>
                    </a:ext>
                  </a:extLst>
                </a:gridCol>
                <a:gridCol w="2320364">
                  <a:extLst>
                    <a:ext uri="{9D8B030D-6E8A-4147-A177-3AD203B41FA5}">
                      <a16:colId xmlns:a16="http://schemas.microsoft.com/office/drawing/2014/main" val="3587545973"/>
                    </a:ext>
                  </a:extLst>
                </a:gridCol>
                <a:gridCol w="2507658">
                  <a:extLst>
                    <a:ext uri="{9D8B030D-6E8A-4147-A177-3AD203B41FA5}">
                      <a16:colId xmlns:a16="http://schemas.microsoft.com/office/drawing/2014/main" val="1882266989"/>
                    </a:ext>
                  </a:extLst>
                </a:gridCol>
                <a:gridCol w="2329729">
                  <a:extLst>
                    <a:ext uri="{9D8B030D-6E8A-4147-A177-3AD203B41FA5}">
                      <a16:colId xmlns:a16="http://schemas.microsoft.com/office/drawing/2014/main" val="3583545115"/>
                    </a:ext>
                  </a:extLst>
                </a:gridCol>
              </a:tblGrid>
              <a:tr h="7560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Задача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Объём работ,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Дата начала работ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Дата окончания работ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7607599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Составление тест-плана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16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08.10.2023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11.10.2023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044064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Составление чек-листа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10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13.10.2023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15.10.2023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9821461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Составление тест-кейсов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25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18.10.2023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22.10.2023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771349"/>
                  </a:ext>
                </a:extLst>
              </a:tr>
              <a:tr h="384743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Выполнение тестирования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60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23.10.2023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02.11.2023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3106169"/>
                  </a:ext>
                </a:extLst>
              </a:tr>
              <a:tr h="483720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Анализ результатов тестирования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8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03.11.2023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03.11.2023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736739"/>
                  </a:ext>
                </a:extLst>
              </a:tr>
              <a:tr h="541479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Фиксация результатов тестирования (баг-репорты, отчет о тестировании)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32 ч/ч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04.11.2023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08.11.2023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8553036"/>
                  </a:ext>
                </a:extLst>
              </a:tr>
              <a:tr h="384743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Подготовка презентации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30 ч/ч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10.11.2023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14.11.2023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9598293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pPr algn="r"/>
                      <a:r>
                        <a:rPr lang="ru-RU" sz="1600">
                          <a:effectLst/>
                        </a:rPr>
                        <a:t>ИТОГО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181 ч/ч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08.10.2023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14.11.2023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3813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2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731C5-6754-4A4B-A4F1-27862BA86D6C}"/>
              </a:ext>
            </a:extLst>
          </p:cNvPr>
          <p:cNvSpPr txBox="1"/>
          <p:nvPr/>
        </p:nvSpPr>
        <p:spPr>
          <a:xfrm>
            <a:off x="254000" y="916594"/>
            <a:ext cx="11684000" cy="578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протестированы следующие разделы: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сайта: 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Главное меню (О компании, Доставка и оплата, Скидки и гарантии)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Логотип сайта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Контактный телефон 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 (800) 555-3274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Корзина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регистрации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авторизации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поиска по сайту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Левый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sidebar: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Меню Категории (Новинки, Последние,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DVD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Софт и игры, Предзаказ,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CD Music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Форма подписки на рассылку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Дополнительная скидка при оплате на сайте 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Контента сайта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Проверка карточки товара и оформления заказа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Footer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Логотип сайта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Контактные данные (телефон и почта)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Информационный блок, включая официальную политику, правила возврата товара и карту сайта.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Ссылка на рейтинг сайта </a:t>
            </a:r>
            <a:r>
              <a:rPr lang="ru-RU" sz="1600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600" u="sng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https://www.liveinternet.ru</a:t>
            </a:r>
            <a:r>
              <a:rPr lang="ru-RU" sz="1600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09E14-EC76-400E-B747-0C22FE3BE184}"/>
              </a:ext>
            </a:extLst>
          </p:cNvPr>
          <p:cNvSpPr txBox="1"/>
          <p:nvPr/>
        </p:nvSpPr>
        <p:spPr>
          <a:xfrm>
            <a:off x="313267" y="408180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28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8DA143-FC22-4134-A8ED-23F9972FC33C}"/>
              </a:ext>
            </a:extLst>
          </p:cNvPr>
          <p:cNvSpPr txBox="1"/>
          <p:nvPr/>
        </p:nvSpPr>
        <p:spPr>
          <a:xfrm>
            <a:off x="498428" y="1098497"/>
            <a:ext cx="11684000" cy="41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протестированы следующие разделы: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Липкая лента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footer-pane: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Товары в закладках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Товары для сравнения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просмотренных товаров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в Корзину</a:t>
            </a:r>
          </a:p>
          <a:p>
            <a:pPr marL="1143000" lvl="2" indent="-228600" algn="just">
              <a:lnSpc>
                <a:spcPct val="11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Чат с оператором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Автотест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– форма регистрации (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Postman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Сверка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фронтенда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и бэкенда при добавлении товара в корзину (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Postman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Кросс-браузерное тестирование – Контактный телефон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 (800) 555-3274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Автотест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форма авторизации 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ApachJmeter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D889-A15C-4EC2-AB02-A6153E19F3B4}"/>
              </a:ext>
            </a:extLst>
          </p:cNvPr>
          <p:cNvSpPr txBox="1"/>
          <p:nvPr/>
        </p:nvSpPr>
        <p:spPr>
          <a:xfrm>
            <a:off x="313267" y="408180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36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3D5C29-F1E7-47F1-8DF4-0703CE02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" y="1293283"/>
            <a:ext cx="10634133" cy="5042564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B498C8-001E-4E29-9A75-5104B059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343611"/>
            <a:ext cx="9923032" cy="80327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Тест-кейсы зафиксированы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TestRail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4296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B5A690-CF9C-4A8B-ABB5-BE364E84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7" y="1355725"/>
            <a:ext cx="11479106" cy="414655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0ADDF2-AE72-4CF6-9089-FE1620FE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2248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 RUNS &amp;RESULTS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TestRail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2589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52FE3C-11F3-4C7A-BB69-7B090DE8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5" y="1162204"/>
            <a:ext cx="10795000" cy="5318512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ED416CC-C4AC-4824-B07F-2F63F13D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5" y="111849"/>
            <a:ext cx="10515600" cy="1050355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при ручном тестировании – зафиксированы</a:t>
            </a:r>
            <a:b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в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32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5431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464851-F948-4DEC-A9D4-834DCE4A5B45}"/>
              </a:ext>
            </a:extLst>
          </p:cNvPr>
          <p:cNvSpPr txBox="1"/>
          <p:nvPr/>
        </p:nvSpPr>
        <p:spPr>
          <a:xfrm>
            <a:off x="423333" y="292917"/>
            <a:ext cx="11582400" cy="5809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ходе тестирования были выявлены следующие дефекты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Успешная регистрация пользователя с не валидными значениями полей Имя, Е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mail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пароль, проверка Анти-спам защита.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предпросмотре карточки товара, текст описания товара выходит за пределы модального окна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оформлении заказа не работает валидация формы заполнения, при этом заказ успешно оформляется.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Blu-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после этого произойдет переход на страницу с Blu-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фильмами и выбранной категорией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DVD, после этого произойдет переход на страницу с DVD фильмами и выбранной категорией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kumimoji="0" lang="ru-RU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десктопной версии сайта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браузерах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Яндекс и Edge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 предлагается выбрать приложение для осуществления звонка, звонок не успешен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;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этом в браузере Firefox выводится модальное окно для выбора приложения. В мобильной версии (просмотр сайта через мобильный телефон) звонки работают корректно.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Некорректно настроен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border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 форме сравнения товаров, из-за чего не удобно сравнивать товары.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После просмотра карточек товаров на липкой ленте не указывается количество просмотренных товаров, остаётся число 0, но при переходе на страницу Просмотренные товары – отображение корректно.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Кнопка чата появляется не сразу, приходится ждать 30 секунд до её появления после перехода на сайт. Нет опознавательных знаков, что это чат с оператором, надпись появляется только после наведения курсора. Сообщения в чате отправляются исправно, но нет обратной связи с оператором.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687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F007B-8BC7-4539-B1FC-3EEDFA4A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09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66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Благодарим Вас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9183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5A972F-87EC-425B-9023-36BD2556FB00}"/>
              </a:ext>
            </a:extLst>
          </p:cNvPr>
          <p:cNvSpPr txBox="1"/>
          <p:nvPr/>
        </p:nvSpPr>
        <p:spPr>
          <a:xfrm>
            <a:off x="337930" y="308113"/>
            <a:ext cx="11320670" cy="529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lvl="0">
              <a:spcAft>
                <a:spcPts val="300"/>
              </a:spcAft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"/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Функциональное тестирование</a:t>
            </a: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"/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Ручное тестирование</a:t>
            </a:r>
          </a:p>
          <a:p>
            <a:pPr marL="180340">
              <a:spcAft>
                <a:spcPts val="300"/>
              </a:spcAft>
            </a:pPr>
            <a:endParaRPr lang="ru-RU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сайта: 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Главное меню (вкладки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 компании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Доставка и оплата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Скидки и гарантии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Логотип сайта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Контактный телефон 8 (800) 555-3274</a:t>
            </a:r>
            <a:r>
              <a:rPr lang="ru-RU" dirty="0">
                <a:cs typeface="Times New Roman" panose="02020603050405020304" pitchFamily="18" charset="0"/>
              </a:rPr>
              <a:t>*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Корзина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регистрации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авторизации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поиска по сайту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дополнительно осуществлено кросс-браузерное тестирование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spcAft>
                <a:spcPts val="800"/>
              </a:spcAft>
            </a:pPr>
            <a:endParaRPr lang="ru-RU" dirty="0">
              <a:solidFill>
                <a:srgbClr val="000000"/>
              </a:solidFill>
              <a:effectLst/>
              <a:latin typeface="XO Tha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FBDEB-395C-4F09-84C1-06C84AC1A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5140187"/>
            <a:ext cx="11610975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F31AA-B046-4A41-A018-A854A33D0EB3}"/>
              </a:ext>
            </a:extLst>
          </p:cNvPr>
          <p:cNvSpPr txBox="1"/>
          <p:nvPr/>
        </p:nvSpPr>
        <p:spPr>
          <a:xfrm>
            <a:off x="3173945" y="308113"/>
            <a:ext cx="5224332" cy="461665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Объекты, виды и этапы тестирования</a:t>
            </a:r>
            <a:endParaRPr lang="ru-RU" sz="24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8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08CCF-7DBA-4A55-96EE-FE7CFB14A1FC}"/>
              </a:ext>
            </a:extLst>
          </p:cNvPr>
          <p:cNvSpPr txBox="1"/>
          <p:nvPr/>
        </p:nvSpPr>
        <p:spPr>
          <a:xfrm>
            <a:off x="286579" y="204027"/>
            <a:ext cx="9212528" cy="6238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Левый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sidebar: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Меню Категории (Новинки, Последние,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DVD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Blu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Софт и игры, Предзаказ,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CD Music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подписки на рассылку</a:t>
            </a: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Дополнительная скидка при оплате на сайте 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Контент 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карточки товара и оформления заказа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Footer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Логотип сайта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Контактный телефон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8 (800) 555-3274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Информационный блок, включая официальную политику, </a:t>
            </a: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правила возврата товара и карту сайта</a:t>
            </a: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4.  Наша почта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otvet@dvddom.ru</a:t>
            </a:r>
            <a:endParaRPr lang="ru-RU" sz="160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5.  Ссылка на рейтинг сайта (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https://www.liveinternet.ru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100" lvl="1" algn="just">
              <a:lnSpc>
                <a:spcPct val="110000"/>
              </a:lnSpc>
              <a:spcAft>
                <a:spcPts val="800"/>
              </a:spcAft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5.   Липкая лента в подвале сайта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Товары в закладках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Товары для сравнения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просмотренных товаров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в Корзину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Чат с оператором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4DC1FD-2712-45E9-98BF-80418EC94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6726" y="3133817"/>
            <a:ext cx="4989250" cy="3382388"/>
          </a:xfrm>
          <a:solidFill>
            <a:srgbClr val="E7FFFF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360000" lvl="2"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Необходимо проверить кликабельность всех кнопок, ссылок, корректность перехода на страницы сайта, переход на карточку товаров, заполнения и валидацию полей, форм сайта, корректную и быструю загрузку графических элементов и картинок. Все разделы главного меню сайта должны вести на существующие страницы.</a:t>
            </a:r>
          </a:p>
          <a:p>
            <a:pPr marL="360000" lvl="2">
              <a:lnSpc>
                <a:spcPct val="110000"/>
              </a:lnSpc>
              <a:spcBef>
                <a:spcPts val="0"/>
              </a:spcBef>
            </a:pPr>
            <a:endParaRPr 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360000" lvl="2"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Дополнительно будет произведена сверка соответствия фронтенда и бэкенда при добавлении товара в корзину пользователем.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310850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CF28C9-3A5A-4B49-A20D-3DE88266EE30}"/>
              </a:ext>
            </a:extLst>
          </p:cNvPr>
          <p:cNvSpPr txBox="1"/>
          <p:nvPr/>
        </p:nvSpPr>
        <p:spPr>
          <a:xfrm>
            <a:off x="200631" y="242728"/>
            <a:ext cx="7093304" cy="5972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Автоматизированное тестирование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-28575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Форма регистрации пользователя</a:t>
            </a:r>
          </a:p>
          <a:p>
            <a:pPr marL="0" lvl="1" indent="-28575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товара в корзину</a:t>
            </a:r>
          </a:p>
          <a:p>
            <a:pPr marL="180340">
              <a:spcAft>
                <a:spcPts val="300"/>
              </a:spcAft>
            </a:pPr>
            <a:endParaRPr lang="ru-RU" sz="2000" b="1" u="sng" dirty="0">
              <a:solidFill>
                <a:schemeClr val="accent1">
                  <a:lumMod val="50000"/>
                </a:schemeClr>
              </a:solidFill>
              <a:cs typeface="Calibri Light" panose="020F0302020204030204" pitchFamily="34" charset="0"/>
            </a:endParaRPr>
          </a:p>
          <a:p>
            <a:pPr marL="3240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Кросс-браузерное тестирование 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-28575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Контактный телефон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8 (800) 555-3274</a:t>
            </a:r>
            <a:endParaRPr lang="ru-RU" dirty="0">
              <a:solidFill>
                <a:schemeClr val="accent1">
                  <a:lumMod val="50000"/>
                </a:schemeClr>
              </a:solidFill>
              <a:cs typeface="Calibri Light" panose="020F0302020204030204" pitchFamily="34" charset="0"/>
            </a:endParaRPr>
          </a:p>
          <a:p>
            <a:pPr marL="0" lvl="1"/>
            <a:endParaRPr lang="ru-RU" dirty="0">
              <a:effectLst/>
              <a:ea typeface="Times New Roman" panose="02020603050405020304" pitchFamily="18" charset="0"/>
            </a:endParaRPr>
          </a:p>
          <a:p>
            <a:pPr marL="0" lvl="1">
              <a:lnSpc>
                <a:spcPct val="110000"/>
              </a:lnSpc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Направлено на проверку работы функционала сайта у всех пользователей, независимо от браузера и используемого  устройства.</a:t>
            </a:r>
          </a:p>
          <a:p>
            <a:pPr marL="270510">
              <a:spcAft>
                <a:spcPts val="300"/>
              </a:spcAft>
            </a:pPr>
            <a:r>
              <a:rPr lang="ru-RU" sz="12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 </a:t>
            </a:r>
          </a:p>
          <a:p>
            <a:pPr marL="324000" lvl="0" indent="-342900" algn="just">
              <a:lnSpc>
                <a:spcPct val="11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производительности</a:t>
            </a:r>
          </a:p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Автоматизированное тестирование</a:t>
            </a: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Авторизация пользователя</a:t>
            </a:r>
          </a:p>
          <a:p>
            <a:pPr marL="36195" algn="just"/>
            <a:r>
              <a:rPr lang="ru-RU" sz="12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6195" algn="just">
              <a:lnSpc>
                <a:spcPct val="110000"/>
              </a:lnSpc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Направленно на воссоздание пользовательских запросов в системе, сравнение ожидаемых результатов с фактическими, определение скорости работы элементов сайта (времени загрузки), оценка стабильности переходов по сайту, обнаружение уязвимостей при обработке большого потока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2A4F91-C03E-4693-B8B1-41193A96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15" y="287753"/>
            <a:ext cx="4756775" cy="9456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B3FC99-6AA1-40ED-99DA-65EB8F74D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15" y="1526368"/>
            <a:ext cx="2413882" cy="7755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33EDA-C61C-4138-8003-310190A99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08" y="3622682"/>
            <a:ext cx="4467225" cy="9334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776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4302DD-DC0E-4DD8-A86F-6CE81105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0" y="2896561"/>
            <a:ext cx="802762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ОС Windows 10,11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ОС </a:t>
            </a:r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</a:t>
            </a:r>
            <a:endParaRPr lang="ru-RU" altLang="ru-RU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u="sng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Используемые браузеры: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Google chrome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119.0.6045.106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 бит)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Firefox версии 119.0 (32-разрядный)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Microsoft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Edge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119.0.2151.44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(64-разрядная версия)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alt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36220-4FC2-4F4B-A3E2-15CBBAF27BF3}"/>
              </a:ext>
            </a:extLst>
          </p:cNvPr>
          <p:cNvSpPr txBox="1"/>
          <p:nvPr/>
        </p:nvSpPr>
        <p:spPr>
          <a:xfrm>
            <a:off x="3141133" y="118532"/>
            <a:ext cx="5207000" cy="461665"/>
          </a:xfrm>
          <a:prstGeom prst="rect">
            <a:avLst/>
          </a:prstGeom>
          <a:solidFill>
            <a:srgbClr val="FDF1E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Условия и инструменты тестирования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AEBC48D-48D9-4F0E-9E1E-E18332A51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76358"/>
              </p:ext>
            </p:extLst>
          </p:nvPr>
        </p:nvGraphicFramePr>
        <p:xfrm>
          <a:off x="320510" y="731894"/>
          <a:ext cx="11074598" cy="3691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05758">
                  <a:extLst>
                    <a:ext uri="{9D8B030D-6E8A-4147-A177-3AD203B41FA5}">
                      <a16:colId xmlns:a16="http://schemas.microsoft.com/office/drawing/2014/main" val="277470405"/>
                    </a:ext>
                  </a:extLst>
                </a:gridCol>
                <a:gridCol w="4668840">
                  <a:extLst>
                    <a:ext uri="{9D8B030D-6E8A-4147-A177-3AD203B41FA5}">
                      <a16:colId xmlns:a16="http://schemas.microsoft.com/office/drawing/2014/main" val="1078075457"/>
                    </a:ext>
                  </a:extLst>
                </a:gridCol>
              </a:tblGrid>
              <a:tr h="283942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Наименование процесса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Инструменты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484207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Составление чек-листа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Excel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476069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Написание и прогон тест-кейсов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TestRail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00895"/>
                  </a:ext>
                </a:extLst>
              </a:tr>
              <a:tr h="567884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Фиксация ошибок в баг-трекинговой системе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Redmine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601067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Автотестирование формы регистрации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Postman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48873"/>
                  </a:ext>
                </a:extLst>
              </a:tr>
              <a:tr h="851826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Сверка соответствия </a:t>
                      </a:r>
                      <a:r>
                        <a:rPr lang="ru-RU" sz="1200" dirty="0" err="1">
                          <a:effectLst/>
                        </a:rPr>
                        <a:t>фронтеда</a:t>
                      </a:r>
                      <a:r>
                        <a:rPr lang="ru-RU" sz="1200" dirty="0">
                          <a:effectLst/>
                        </a:rPr>
                        <a:t> и бэкенда при добавлении товара в корзину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Postman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25751"/>
                  </a:ext>
                </a:extLst>
              </a:tr>
              <a:tr h="567884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Автотестирование добавления товара в корзину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SeleniumIDE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5822575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Тестирование производительности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ApacheJMeter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777699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Хранение артефактов тестирования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>
                          <a:effectLst/>
                        </a:rPr>
                        <a:t>GitHub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006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9882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861</TotalTime>
  <Words>3734</Words>
  <Application>Microsoft Office PowerPoint</Application>
  <PresentationFormat>Широкоэкранный</PresentationFormat>
  <Paragraphs>310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Symbol</vt:lpstr>
      <vt:lpstr>Times New Roman</vt:lpstr>
      <vt:lpstr>Verdana</vt:lpstr>
      <vt:lpstr>Wingdings</vt:lpstr>
      <vt:lpstr>XO Thames</vt:lpstr>
      <vt:lpstr>Тема Office</vt:lpstr>
      <vt:lpstr>  Дипломный проект: Тестирование сайта https://www.dvddom.ru </vt:lpstr>
      <vt:lpstr>Назначение сайта: Розничный интернет-магазин DVD, Blue Ray и CD дисков, широкий ассортимент - более 10 000 наименований различной тематики (музыка, фильмы,  игры и др.)  Оформить заказ можно за 30 секунд, обработка заказа занимает около 15 минут, доставка в минимальные сроки и удобное время - курьерской службой или Почтой России. Для клиентов действует система накопительных скидок, акции и распродажи.</vt:lpstr>
      <vt:lpstr>Презентация PowerPoint</vt:lpstr>
      <vt:lpstr>Презентация PowerPoint</vt:lpstr>
      <vt:lpstr>План работ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Прогон левого Sidebar</vt:lpstr>
      <vt:lpstr>Презентация PowerPoint</vt:lpstr>
      <vt:lpstr>Презентация PowerPoint</vt:lpstr>
      <vt:lpstr>Дефекты  левого Sidebar  Предусловие: Пользователь зарегистрирован на сайте и авторизован, находится на главной странице https://www.dvddom.ru/  Шаги:  Кликнуть на вкладку "Blue-ray" меню категории  ОР - Пользователь перешел на страницу https://www.dvddom.ru/blu-ray/ с информацией об имеющихся товарах в категории Blue-ray ФР - Пользователю необходимо дополнительно выбрать подкатегорию из категории Blu-ray, после этого произойдет переход на страницу с Blu-ray фильмами и выбранной категорией, https://www.dvddom.ru/blu-ray/3d-blu-ray/, а также возможно вернуться на Blu-ray категорию через "хлебные крошки" </vt:lpstr>
      <vt:lpstr>Дефекты  левого Sidebar  Зафиксированы в баг-трекинговой системе Redmine </vt:lpstr>
      <vt:lpstr>Презентация PowerPoint</vt:lpstr>
      <vt:lpstr>Презентация PowerPoint</vt:lpstr>
      <vt:lpstr>КОНТЕНТ САЙТА  Предусловие: пользователь зарегистрирован на сайте и авторизован, находится на главной странице https://www.dvddom.ru/ .    Переход на карточку товара https://www.dvddom.ru/dvd/indiana-dzhons-i-koleso-sudby-/   Шаги: 1.Пользователь зарегистрирован на сайте и авторизован, находится на главной странице https://www.dvddom.ru/ 2.Кликнуть предпросмотр карточки товара   ОР: открытие модального окна с описанием товара. ФР: в открытом модальном окне текст выходит за его пределы.   Окружение: Windows 11 Домашняя для одного языка, версия 22H2, сборка 22621.2283 Браузер: Microsoft Edge Версия 118.0.2088.76 (Официальная сборка) (64-разрядная версия)   </vt:lpstr>
      <vt:lpstr>Дефекты контента сайта Зафиксированы в баг-трекинговой системе Redmine</vt:lpstr>
      <vt:lpstr>КОНТЕНТ САЙТА  Предусловие: пользователь зарегистрирован на сайте и авторизован, находится на главной странице https://www.dvddom.ru/   Переход на карточку товара https://www.dvddom.ru/dvd/vyzov-2/  Шаги: 1.переход на карточку товара 2.нажать кнопку "купить в один клик" 3.оформить заказ   ОР: оформление товара с корректными данными ФР: при оформлении заказа не работает валидация формы заполнения, при этом успешно оформляет заказ.  Окружение: Windows 11 Домашняя для одного языка, версия 22H2, сборка 22621.2283 Браузер: Microsoft Edge Версия 118.0.2088.76 (Официальная сборка) (64-разрядная версия) </vt:lpstr>
      <vt:lpstr>Дефекты контента сайта Зафиксированы в баг-трекинговой системе Redmine</vt:lpstr>
      <vt:lpstr>Презентация PowerPoint</vt:lpstr>
      <vt:lpstr>Липкая лента footer-pane. Переход на страницу Товары для сравнения  Предусловие: пользователь зарегистрирован на сайте и авторизован, находится на главной странице https://www.dvddom.ru/  Тестовая среда: ОС - Windows. Браузер Chrome - Версия 118.0.5993.120 (Официальная сборка), (64 бит)  Шаги: 1. Кликнуть на иконку на товаре "К сравнению". 2. Кликнуть на вкладку в липкой ленте "Товары для сравнения". 3. Перейти на страницу "Товары для сравнения".  ОР: При добавлении товаров в закладки, на вкладке "Товары для сравнения" меняется число товаров. При нажатии на вкладку "Товары для сравнения", выполняется переход на страницу с закладками, при этом липкая лента не исчезает. Товары добавленные в закладку присутствуют на странице.  ФР: На странице "Товары для сравнения" не корректно выставлен border, из-за чего не удобно сравнивать товары, для просмотра каждого приходиться спускаться вниз и передвигать ползунок.</vt:lpstr>
      <vt:lpstr>Дефекты  липкой ленты footer-pane Зафиксированы в баг-трекинговой системе Redmine</vt:lpstr>
      <vt:lpstr>Липкая лента footer-pane. Переход на страницу Просмотренных товаров  Предусловие: пользователь зарегистрирован на сайте и авторизован, находится на главной странице https://www.dvddom.ru/  Тестовая среда: ОС - Windows. Браузер Chrome - Версия 118.0.5993.120 (Официальная сборка), (64 бит)  Шаги: 1. Кликнуть на товар. 2. Вернуться на стартовую страницу. 3. Кликнуть вкладку "Просмотренные товары". 4. Перейти на страницу "Просмотренные товары".  ОР: После просмотра товара, на вкладке "Просмотренные товары" меняется число просмотренных товаров. При нажатии на вкладку "Просмотренные товары", выполняется переход на страницу с просмотренными товарами, при этом липкая лента не исчезает. Просмотренные товары присутствуют на странице.  ФР: После просмотра товара, на липкой ленте в главной странице не указывается количество просмотренных товаров. Всегда остаётся число 0. Но при переходе на страницу просмотренных товаров, уже показывает верное число.</vt:lpstr>
      <vt:lpstr>Дефекты  липкой ленты footer-pane Зафиксированы в баг-трекинговой системе Redmine</vt:lpstr>
      <vt:lpstr>Липкая лента footer-pane. Переход в чат с оператором  Предусловие: пользователь зарегистрирован на сайте и авторизован, находится на главной странице https://www.dvddom.ru/  Тестовая среда: ОС - Windows. Браузер Chrome - Версия 118.0.5993.120 (Официальная сборка), (64 бит)  Шаги: 1. Кликнуть на иконку "Чат с оператором". 2. Написать простой текст (Добрый день). 3. Кликнуть кнопку отправить.  ОР: Окно чата открыто. Сообщение успешно отправлено. Пришёл ответ.  ФР: Кнопка чата появляется не сразу, приходится ждать 30 секунд до её появления. Нет опознавательных знаков, что это чат с оператором, надпись появляется только после наведения курсора. Сообщения в чате отправляются исправно, но нет обратной связи с оператором.</vt:lpstr>
      <vt:lpstr>Дефекты  липкой ленты footer-pane Зафиксированы в баг-трекинговой системе Redmine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Тест-кейсы зафиксированы в TestRail</vt:lpstr>
      <vt:lpstr>TEST RUNS &amp;RESULTS в TestRail</vt:lpstr>
      <vt:lpstr>Дефекты при ручном тестировании – зафиксированы  в Redmine</vt:lpstr>
      <vt:lpstr>Презентация PowerPoint</vt:lpstr>
      <vt:lpstr>Благодарим Вас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 QA-213</dc:title>
  <dc:creator>Светлана Кокурина</dc:creator>
  <cp:lastModifiedBy>Светлана Кокурина</cp:lastModifiedBy>
  <cp:revision>66</cp:revision>
  <dcterms:created xsi:type="dcterms:W3CDTF">2023-10-19T11:42:14Z</dcterms:created>
  <dcterms:modified xsi:type="dcterms:W3CDTF">2023-11-15T13:36:45Z</dcterms:modified>
</cp:coreProperties>
</file>